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 id="2147483709" r:id="rId2"/>
  </p:sldMasterIdLst>
  <p:notesMasterIdLst>
    <p:notesMasterId r:id="rId11"/>
  </p:notesMasterIdLst>
  <p:handoutMasterIdLst>
    <p:handoutMasterId r:id="rId12"/>
  </p:handoutMasterIdLst>
  <p:sldIdLst>
    <p:sldId id="757" r:id="rId3"/>
    <p:sldId id="758" r:id="rId4"/>
    <p:sldId id="759" r:id="rId5"/>
    <p:sldId id="760" r:id="rId6"/>
    <p:sldId id="761" r:id="rId7"/>
    <p:sldId id="762" r:id="rId8"/>
    <p:sldId id="763" r:id="rId9"/>
    <p:sldId id="764" r:id="rId10"/>
  </p:sldIdLst>
  <p:sldSz cx="9144000" cy="6858000" type="screen4x3"/>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rey D Camm" initials="JD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83D0"/>
    <a:srgbClr val="1742A1"/>
    <a:srgbClr val="9A0000"/>
    <a:srgbClr val="9E7E38"/>
    <a:srgbClr val="FFFF00"/>
    <a:srgbClr val="050505"/>
    <a:srgbClr val="59C76B"/>
    <a:srgbClr val="983222"/>
    <a:srgbClr val="4C1911"/>
    <a:srgbClr val="766A6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85661" autoAdjust="0"/>
  </p:normalViewPr>
  <p:slideViewPr>
    <p:cSldViewPr snapToGrid="0" snapToObjects="1">
      <p:cViewPr varScale="1">
        <p:scale>
          <a:sx n="63" d="100"/>
          <a:sy n="63" d="100"/>
        </p:scale>
        <p:origin x="1212" y="60"/>
      </p:cViewPr>
      <p:guideLst>
        <p:guide orient="horz" pos="2160"/>
        <p:guide pos="2880"/>
      </p:guideLst>
    </p:cSldViewPr>
  </p:slideViewPr>
  <p:outlineViewPr>
    <p:cViewPr>
      <p:scale>
        <a:sx n="33" d="100"/>
        <a:sy n="33" d="100"/>
      </p:scale>
      <p:origin x="0" y="-8334"/>
    </p:cViewPr>
  </p:outlineViewPr>
  <p:notesTextViewPr>
    <p:cViewPr>
      <p:scale>
        <a:sx n="100" d="100"/>
        <a:sy n="100" d="100"/>
      </p:scale>
      <p:origin x="0" y="0"/>
    </p:cViewPr>
  </p:notesTextViewPr>
  <p:sorterViewPr>
    <p:cViewPr varScale="1">
      <p:scale>
        <a:sx n="1" d="1"/>
        <a:sy n="1" d="1"/>
      </p:scale>
      <p:origin x="0" y="-55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E4E1A7D2-3469-7E45-B1C8-FF79B7C42040}" type="datetimeFigureOut">
              <a:rPr lang="en-US" smtClean="0"/>
              <a:pPr/>
              <a:t>9/19/2023</a:t>
            </a:fld>
            <a:endParaRPr lang="en-US" dirty="0"/>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397AD932-B17F-574E-ADBA-2D95C87F9810}" type="slidenum">
              <a:rPr lang="en-US" smtClean="0"/>
              <a:pPr/>
              <a:t>‹#›</a:t>
            </a:fld>
            <a:endParaRPr lang="en-US" dirty="0"/>
          </a:p>
        </p:txBody>
      </p:sp>
    </p:spTree>
    <p:extLst>
      <p:ext uri="{BB962C8B-B14F-4D97-AF65-F5344CB8AC3E}">
        <p14:creationId xmlns:p14="http://schemas.microsoft.com/office/powerpoint/2010/main" val="3991881640"/>
      </p:ext>
    </p:extLst>
  </p:cSld>
  <p:clrMap bg1="lt1" tx1="dk1" bg2="lt2" tx2="dk2" accent1="accent1" accent2="accent2" accent3="accent3" accent4="accent4" accent5="accent5" accent6="accent6" hlink="hlink" folHlink="folHlink"/>
  <p:hf hdr="0" dt="0"/>
</p:handoutMaster>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FAF947A5-54F6-B649-93A6-E041982699B0}" type="datetimeFigureOut">
              <a:rPr lang="en-US" smtClean="0"/>
              <a:pPr/>
              <a:t>9/19/2023</a:t>
            </a:fld>
            <a:endParaRPr lang="en-US" dirty="0"/>
          </a:p>
        </p:txBody>
      </p:sp>
      <p:sp>
        <p:nvSpPr>
          <p:cNvPr id="4" name="Slide Image Placeholder 3"/>
          <p:cNvSpPr>
            <a:spLocks noGrp="1" noRot="1" noChangeAspect="1"/>
          </p:cNvSpPr>
          <p:nvPr>
            <p:ph type="sldImg" idx="2"/>
          </p:nvPr>
        </p:nvSpPr>
        <p:spPr>
          <a:xfrm>
            <a:off x="1184275" y="698500"/>
            <a:ext cx="4654550" cy="3490913"/>
          </a:xfrm>
          <a:prstGeom prst="rect">
            <a:avLst/>
          </a:prstGeom>
          <a:noFill/>
          <a:ln w="12700">
            <a:solidFill>
              <a:prstClr val="black"/>
            </a:solidFill>
          </a:ln>
        </p:spPr>
        <p:txBody>
          <a:bodyPr vert="horz" lIns="93324" tIns="46662" rIns="93324" bIns="46662"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AC0E66CD-21C0-0C46-9262-75B7BC23CA89}" type="slidenum">
              <a:rPr lang="en-US" smtClean="0"/>
              <a:pPr/>
              <a:t>‹#›</a:t>
            </a:fld>
            <a:endParaRPr lang="en-US" dirty="0"/>
          </a:p>
        </p:txBody>
      </p:sp>
    </p:spTree>
    <p:extLst>
      <p:ext uri="{BB962C8B-B14F-4D97-AF65-F5344CB8AC3E}">
        <p14:creationId xmlns:p14="http://schemas.microsoft.com/office/powerpoint/2010/main" val="423460752"/>
      </p:ext>
    </p:extLst>
  </p:cSld>
  <p:clrMap bg1="lt1" tx1="dk1" bg2="lt2" tx2="dk2" accent1="accent1" accent2="accent2" accent3="accent3" accent4="accent4" accent5="accent5" accent6="accent6" hlink="hlink" folHlink="folHlink"/>
  <p:hf hd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E66CD-21C0-0C46-9262-75B7BC23CA89}" type="slidenum">
              <a:rPr lang="en-US" smtClean="0"/>
              <a:pPr/>
              <a:t>1</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1305508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dirty="0"/>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dirty="0">
              <a:solidFill>
                <a:srgbClr val="FFFFFF"/>
              </a:solidFill>
              <a:latin typeface="Franklin Gothic Book"/>
            </a:endParaRP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6" name="Picture 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595356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09185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693767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4" name="Footer Placeholder 3"/>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5" name="Slide Number Placeholder 4"/>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8" name="Picture 7"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82948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Date Placeholder 1"/>
          <p:cNvSpPr>
            <a:spLocks noGrp="1"/>
          </p:cNvSpPr>
          <p:nvPr>
            <p:ph type="dt" sz="half" idx="10"/>
          </p:nvPr>
        </p:nvSpPr>
        <p:spPr/>
        <p:txBody>
          <a:bodyPr/>
          <a:lstStyle>
            <a:lvl1pPr>
              <a:defRPr/>
            </a:lvl1pPr>
          </a:lstStyle>
          <a:p>
            <a:endParaRPr lang="en-US" dirty="0">
              <a:solidFill>
                <a:srgbClr val="000000">
                  <a:lumMod val="65000"/>
                  <a:lumOff val="35000"/>
                </a:srgbClr>
              </a:solidFill>
            </a:endParaRPr>
          </a:p>
        </p:txBody>
      </p:sp>
      <p:sp>
        <p:nvSpPr>
          <p:cNvPr id="3" name="Footer Placeholder 2"/>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pic>
        <p:nvPicPr>
          <p:cNvPr id="6" name="Picture 5"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pic>
        <p:nvPicPr>
          <p:cNvPr id="7" name="Picture 6"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spTree>
    <p:extLst>
      <p:ext uri="{BB962C8B-B14F-4D97-AF65-F5344CB8AC3E}">
        <p14:creationId xmlns:p14="http://schemas.microsoft.com/office/powerpoint/2010/main" val="577266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3859305" y="6423585"/>
            <a:ext cx="3316941"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9" name="Picture 8"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1955076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spTree>
    <p:extLst>
      <p:ext uri="{BB962C8B-B14F-4D97-AF65-F5344CB8AC3E}">
        <p14:creationId xmlns:p14="http://schemas.microsoft.com/office/powerpoint/2010/main" val="55449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spTree>
    <p:extLst>
      <p:ext uri="{BB962C8B-B14F-4D97-AF65-F5344CB8AC3E}">
        <p14:creationId xmlns:p14="http://schemas.microsoft.com/office/powerpoint/2010/main" val="13904910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lang="en-US" dirty="0">
              <a:solidFill>
                <a:srgbClr val="FFFFFF"/>
              </a:solidFill>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a:t>Drag picture to placeholder or click icon to add</a:t>
            </a:r>
            <a:endParaRPr dirty="0"/>
          </a:p>
        </p:txBody>
      </p:sp>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37222637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a:t>Drag picture to placeholder or click icon to add</a:t>
            </a:r>
            <a:endParaRPr dirty="0"/>
          </a:p>
        </p:txBody>
      </p:sp>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40990642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a:t>Drag picture to placeholder or click icon to add</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a:t>Drag picture to placeholder or click icon to add</a:t>
            </a:r>
            <a:endParaRPr dirty="0"/>
          </a:p>
        </p:txBody>
      </p:sp>
      <p:pic>
        <p:nvPicPr>
          <p:cNvPr id="13" name="Picture 12"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spTree>
    <p:extLst>
      <p:ext uri="{BB962C8B-B14F-4D97-AF65-F5344CB8AC3E}">
        <p14:creationId xmlns:p14="http://schemas.microsoft.com/office/powerpoint/2010/main" val="171352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a:xfrm>
            <a:off x="8374809" y="6426787"/>
            <a:ext cx="554038" cy="365125"/>
          </a:xfrm>
        </p:spPr>
        <p:txBody>
          <a:bodyPr/>
          <a:lstStyle>
            <a:lvl1pPr>
              <a:defRPr>
                <a:solidFill>
                  <a:schemeClr val="tx1">
                    <a:lumMod val="65000"/>
                    <a:lumOff val="35000"/>
                  </a:schemeClr>
                </a:solidFill>
              </a:defRPr>
            </a:lvl1pPr>
          </a:lstStyle>
          <a:p>
            <a:fld id="{02456A73-CB17-B748-BD2A-A20F5DD59EC7}" type="slidenum">
              <a:rPr lang="en-US" smtClean="0"/>
              <a:pPr/>
              <a:t>‹#›</a:t>
            </a:fld>
            <a:endParaRPr lang="en-US" dirty="0"/>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920898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9" name="Picture 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7725793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9" name="Picture 8"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pic>
        <p:nvPicPr>
          <p:cNvPr id="11" name="Picture 10"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spTree>
    <p:extLst>
      <p:ext uri="{BB962C8B-B14F-4D97-AF65-F5344CB8AC3E}">
        <p14:creationId xmlns:p14="http://schemas.microsoft.com/office/powerpoint/2010/main" val="2371999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912649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8279109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9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41763"/>
            <a:ext cx="4038600" cy="2189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457200" y="6243638"/>
            <a:ext cx="2133600" cy="457200"/>
          </a:xfrm>
          <a:prstGeom prst="rect">
            <a:avLst/>
          </a:prstGeom>
        </p:spPr>
        <p:txBody>
          <a:bodyPr/>
          <a:lstStyle>
            <a:lvl1pPr>
              <a:defRPr/>
            </a:lvl1pPr>
          </a:lstStyle>
          <a:p>
            <a:endParaRPr lang="en-US" altLang="en-US" dirty="0"/>
          </a:p>
        </p:txBody>
      </p:sp>
      <p:sp>
        <p:nvSpPr>
          <p:cNvPr id="7" name="Footer Placeholder 6"/>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8" name="Slide Number Placeholder 7"/>
          <p:cNvSpPr>
            <a:spLocks noGrp="1"/>
          </p:cNvSpPr>
          <p:nvPr>
            <p:ph type="sldNum" sz="quarter" idx="12"/>
          </p:nvPr>
        </p:nvSpPr>
        <p:spPr>
          <a:xfrm>
            <a:off x="6553200" y="6243638"/>
            <a:ext cx="2133600" cy="457200"/>
          </a:xfrm>
          <a:prstGeom prst="rect">
            <a:avLst/>
          </a:prstGeom>
        </p:spPr>
        <p:txBody>
          <a:bodyPr/>
          <a:lstStyle>
            <a:lvl1pPr>
              <a:defRPr/>
            </a:lvl1pPr>
          </a:lstStyle>
          <a:p>
            <a:fld id="{B259E7BA-40A6-4089-A8B6-09F1304A2F69}" type="slidenum">
              <a:rPr lang="en-US" altLang="en-US"/>
              <a:pPr/>
              <a:t>‹#›</a:t>
            </a:fld>
            <a:endParaRPr lang="en-US" altLang="en-US" dirty="0"/>
          </a:p>
        </p:txBody>
      </p:sp>
    </p:spTree>
    <p:extLst>
      <p:ext uri="{BB962C8B-B14F-4D97-AF65-F5344CB8AC3E}">
        <p14:creationId xmlns:p14="http://schemas.microsoft.com/office/powerpoint/2010/main" val="363620074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9046455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047929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6049425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447597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305218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text styles</a:t>
            </a:r>
          </a:p>
        </p:txBody>
      </p:sp>
      <p:pic>
        <p:nvPicPr>
          <p:cNvPr id="14" name="Picture 13"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17018442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6243532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62279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827255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4696952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4730107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74176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a:t>Drag picture to placeholder or click icon to add</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8" name="Picture 17"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2070709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lang="en-US" dirty="0">
              <a:solidFill>
                <a:srgbClr val="FFFFFF"/>
              </a:solidFill>
              <a:latin typeface="Franklin Gothic Book"/>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Slide Number Placeholder 5"/>
          <p:cNvSpPr>
            <a:spLocks noGrp="1"/>
          </p:cNvSpPr>
          <p:nvPr>
            <p:ph type="sldNum" sz="quarter" idx="12"/>
          </p:nvPr>
        </p:nvSpPr>
        <p:spPr>
          <a:xfrm>
            <a:off x="8305800" y="624877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pic>
        <p:nvPicPr>
          <p:cNvPr id="12" name="Picture 11"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spTree>
    <p:extLst>
      <p:ext uri="{BB962C8B-B14F-4D97-AF65-F5344CB8AC3E}">
        <p14:creationId xmlns:p14="http://schemas.microsoft.com/office/powerpoint/2010/main" val="3973121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2917035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2571078" y="1000316"/>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3377441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076206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5" name="Slide Number Placeholder 6"/>
          <p:cNvSpPr>
            <a:spLocks noGrp="1"/>
          </p:cNvSpPr>
          <p:nvPr>
            <p:ph type="sldNum" sz="quarter" idx="12"/>
          </p:nvPr>
        </p:nvSpPr>
        <p:spPr>
          <a:xfrm>
            <a:off x="8305800" y="24223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0" name="Picture 9"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594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lang="en-US" dirty="0">
              <a:solidFill>
                <a:srgbClr val="000000">
                  <a:lumMod val="65000"/>
                  <a:lumOff val="35000"/>
                </a:srgbClr>
              </a:solidFill>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Tree>
    <p:extLst>
      <p:ext uri="{BB962C8B-B14F-4D97-AF65-F5344CB8AC3E}">
        <p14:creationId xmlns:p14="http://schemas.microsoft.com/office/powerpoint/2010/main" val="105411274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Lst>
  <p:hf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CD9310-CA16-465E-86C2-0154C57635CD}" type="slidenum">
              <a:rPr lang="en-US" smtClean="0"/>
              <a:t>‹#›</a:t>
            </a:fld>
            <a:endParaRPr lang="en-US" dirty="0"/>
          </a:p>
        </p:txBody>
      </p:sp>
    </p:spTree>
    <p:extLst>
      <p:ext uri="{BB962C8B-B14F-4D97-AF65-F5344CB8AC3E}">
        <p14:creationId xmlns:p14="http://schemas.microsoft.com/office/powerpoint/2010/main" val="401275584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3"/>
          </p:nvPr>
        </p:nvSpPr>
        <p:spPr/>
        <p:txBody>
          <a:bodyPr/>
          <a:lstStyle/>
          <a:p>
            <a:endParaRPr lang="en-US"/>
          </a:p>
        </p:txBody>
      </p:sp>
      <p:sp>
        <p:nvSpPr>
          <p:cNvPr id="9" name="Text Placeholder 8"/>
          <p:cNvSpPr>
            <a:spLocks noGrp="1"/>
          </p:cNvSpPr>
          <p:nvPr>
            <p:ph type="body" sz="half" idx="2"/>
          </p:nvPr>
        </p:nvSpPr>
        <p:spPr>
          <a:xfrm>
            <a:off x="432706" y="1159461"/>
            <a:ext cx="3993266" cy="3053891"/>
          </a:xfrm>
        </p:spPr>
        <p:txBody>
          <a:bodyPr/>
          <a:lstStyle/>
          <a:p>
            <a:pPr>
              <a:lnSpc>
                <a:spcPts val="3900"/>
              </a:lnSpc>
            </a:pPr>
            <a:r>
              <a:rPr lang="en-US" sz="3200" cap="small" dirty="0">
                <a:latin typeface="+mj-lt"/>
                <a:ea typeface="+mj-ea"/>
                <a:cs typeface="+mj-cs"/>
              </a:rPr>
              <a:t>Wake Forest</a:t>
            </a:r>
          </a:p>
          <a:p>
            <a:pPr>
              <a:lnSpc>
                <a:spcPts val="3600"/>
              </a:lnSpc>
              <a:spcBef>
                <a:spcPts val="0"/>
              </a:spcBef>
            </a:pPr>
            <a:r>
              <a:rPr lang="en-US" sz="3200" cap="small" dirty="0">
                <a:latin typeface="+mj-lt"/>
                <a:ea typeface="+mj-ea"/>
                <a:cs typeface="+mj-cs"/>
              </a:rPr>
              <a:t>School of Business</a:t>
            </a:r>
          </a:p>
          <a:p>
            <a:pPr>
              <a:lnSpc>
                <a:spcPts val="3600"/>
              </a:lnSpc>
              <a:spcBef>
                <a:spcPts val="0"/>
              </a:spcBef>
            </a:pPr>
            <a:r>
              <a:rPr lang="en-US" sz="4400" b="1" dirty="0"/>
              <a:t>_______</a:t>
            </a:r>
            <a:endParaRPr lang="en-US" sz="3200" cap="small" dirty="0">
              <a:latin typeface="+mj-lt"/>
              <a:ea typeface="+mj-ea"/>
              <a:cs typeface="+mj-cs"/>
            </a:endParaRPr>
          </a:p>
          <a:p>
            <a:pPr>
              <a:spcBef>
                <a:spcPts val="0"/>
              </a:spcBef>
            </a:pPr>
            <a:endParaRPr lang="en-US" sz="1800" cap="small" dirty="0">
              <a:latin typeface="+mj-lt"/>
              <a:ea typeface="+mj-ea"/>
              <a:cs typeface="+mj-cs"/>
            </a:endParaRPr>
          </a:p>
        </p:txBody>
      </p:sp>
      <p:pic>
        <p:nvPicPr>
          <p:cNvPr id="7" name="Picture Placeholder 8" descr="20120326medallion0338.jpg"/>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6802438" y="2377440"/>
            <a:ext cx="2057400" cy="2039112"/>
          </a:xfrm>
          <a:prstGeom prst="rect">
            <a:avLst/>
          </a:prstGeom>
        </p:spPr>
      </p:pic>
      <p:pic>
        <p:nvPicPr>
          <p:cNvPr id="17" name="Picture Placeholder 16"/>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16355" r="16355"/>
          <a:stretch>
            <a:fillRect/>
          </a:stretch>
        </p:blipFill>
        <p:spPr/>
      </p:pic>
      <p:sp>
        <p:nvSpPr>
          <p:cNvPr id="19" name="Title 18"/>
          <p:cNvSpPr>
            <a:spLocks noGrp="1"/>
          </p:cNvSpPr>
          <p:nvPr>
            <p:ph type="ctrTitle"/>
          </p:nvPr>
        </p:nvSpPr>
        <p:spPr>
          <a:xfrm>
            <a:off x="3601157" y="4860974"/>
            <a:ext cx="5258682" cy="612265"/>
          </a:xfrm>
        </p:spPr>
        <p:txBody>
          <a:bodyPr>
            <a:noAutofit/>
          </a:bodyPr>
          <a:lstStyle/>
          <a:p>
            <a:pPr algn="r"/>
            <a:r>
              <a:rPr lang="en-US" dirty="0"/>
              <a:t>ARIMA Models</a:t>
            </a:r>
            <a:br>
              <a:rPr lang="en-US" dirty="0"/>
            </a:br>
            <a:r>
              <a:rPr lang="en-US" dirty="0"/>
              <a:t>(continued)</a:t>
            </a:r>
          </a:p>
        </p:txBody>
      </p:sp>
    </p:spTree>
    <p:extLst>
      <p:ext uri="{BB962C8B-B14F-4D97-AF65-F5344CB8AC3E}">
        <p14:creationId xmlns:p14="http://schemas.microsoft.com/office/powerpoint/2010/main" val="3219400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9FD67-5125-4C61-A52E-DBA7505A712D}"/>
              </a:ext>
            </a:extLst>
          </p:cNvPr>
          <p:cNvSpPr>
            <a:spLocks noGrp="1"/>
          </p:cNvSpPr>
          <p:nvPr>
            <p:ph type="title"/>
          </p:nvPr>
        </p:nvSpPr>
        <p:spPr/>
        <p:txBody>
          <a:bodyPr/>
          <a:lstStyle/>
          <a:p>
            <a:r>
              <a:rPr lang="en-US" dirty="0"/>
              <a:t>Construction of ARIMA Models</a:t>
            </a:r>
          </a:p>
        </p:txBody>
      </p:sp>
      <p:sp>
        <p:nvSpPr>
          <p:cNvPr id="4" name="Slide Number Placeholder 3">
            <a:extLst>
              <a:ext uri="{FF2B5EF4-FFF2-40B4-BE49-F238E27FC236}">
                <a16:creationId xmlns:a16="http://schemas.microsoft.com/office/drawing/2014/main" id="{7A0A3002-8182-4753-8702-667E02227FC2}"/>
              </a:ext>
            </a:extLst>
          </p:cNvPr>
          <p:cNvSpPr>
            <a:spLocks noGrp="1"/>
          </p:cNvSpPr>
          <p:nvPr>
            <p:ph type="sldNum" sz="quarter" idx="12"/>
          </p:nvPr>
        </p:nvSpPr>
        <p:spPr/>
        <p:txBody>
          <a:bodyPr/>
          <a:lstStyle/>
          <a:p>
            <a:fld id="{02456A73-CB17-B748-BD2A-A20F5DD59EC7}" type="slidenum">
              <a:rPr lang="en-US" smtClean="0"/>
              <a:pPr/>
              <a:t>2</a:t>
            </a:fld>
            <a:endParaRPr lang="en-US" dirty="0"/>
          </a:p>
        </p:txBody>
      </p:sp>
      <p:sp>
        <p:nvSpPr>
          <p:cNvPr id="5" name="Content Placeholder 2">
            <a:extLst>
              <a:ext uri="{FF2B5EF4-FFF2-40B4-BE49-F238E27FC236}">
                <a16:creationId xmlns:a16="http://schemas.microsoft.com/office/drawing/2014/main" id="{DB1266CB-F516-427F-9D5C-FCEF0E53D84E}"/>
              </a:ext>
            </a:extLst>
          </p:cNvPr>
          <p:cNvSpPr>
            <a:spLocks noGrp="1"/>
          </p:cNvSpPr>
          <p:nvPr>
            <p:ph idx="1"/>
          </p:nvPr>
        </p:nvSpPr>
        <p:spPr/>
        <p:txBody>
          <a:bodyPr>
            <a:normAutofit lnSpcReduction="10000"/>
          </a:bodyPr>
          <a:lstStyle/>
          <a:p>
            <a:r>
              <a:rPr lang="en-US" dirty="0" err="1"/>
              <a:t>Stationarize</a:t>
            </a:r>
            <a:r>
              <a:rPr lang="en-US" dirty="0"/>
              <a:t> the series, if necessary, by differencing (and perhaps by using other transformations such as the log)</a:t>
            </a:r>
          </a:p>
          <a:p>
            <a:r>
              <a:rPr lang="en-US" dirty="0"/>
              <a:t>Study the patterns of the ACF and PACF to determine if the lags of the </a:t>
            </a:r>
            <a:r>
              <a:rPr lang="en-US" dirty="0" err="1"/>
              <a:t>stationarized</a:t>
            </a:r>
            <a:r>
              <a:rPr lang="en-US" dirty="0"/>
              <a:t> series (AR terms) and/or lags of the forecast errors (MA terms) should be included in the model.</a:t>
            </a:r>
          </a:p>
          <a:p>
            <a:r>
              <a:rPr lang="en-US" dirty="0"/>
              <a:t>Fit the model that is suggested and check to see if all coefficients are significant.  Check the residual diagnostics, particularly the residual ACF and PACF plots, to insure that all of the pattern has been explained.</a:t>
            </a:r>
          </a:p>
          <a:p>
            <a:r>
              <a:rPr lang="en-US" dirty="0"/>
              <a:t>Patterns that remain in the ACF and PACF may suggest the need for additional AR or MA terms.</a:t>
            </a:r>
          </a:p>
        </p:txBody>
      </p:sp>
    </p:spTree>
    <p:extLst>
      <p:ext uri="{BB962C8B-B14F-4D97-AF65-F5344CB8AC3E}">
        <p14:creationId xmlns:p14="http://schemas.microsoft.com/office/powerpoint/2010/main" val="542324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EDAE2-A35B-4E41-8FE9-E9ECD8157FF6}"/>
              </a:ext>
            </a:extLst>
          </p:cNvPr>
          <p:cNvSpPr>
            <a:spLocks noGrp="1"/>
          </p:cNvSpPr>
          <p:nvPr>
            <p:ph type="title"/>
          </p:nvPr>
        </p:nvSpPr>
        <p:spPr>
          <a:xfrm>
            <a:off x="177800" y="484094"/>
            <a:ext cx="7876987" cy="1116106"/>
          </a:xfrm>
        </p:spPr>
        <p:txBody>
          <a:bodyPr/>
          <a:lstStyle/>
          <a:p>
            <a:r>
              <a:rPr lang="en-US" dirty="0"/>
              <a:t>Do you need both AR and MA terms?</a:t>
            </a:r>
          </a:p>
        </p:txBody>
      </p:sp>
      <p:sp>
        <p:nvSpPr>
          <p:cNvPr id="4" name="Slide Number Placeholder 3">
            <a:extLst>
              <a:ext uri="{FF2B5EF4-FFF2-40B4-BE49-F238E27FC236}">
                <a16:creationId xmlns:a16="http://schemas.microsoft.com/office/drawing/2014/main" id="{6A4B8E73-DA75-4E23-8B2F-35932D6D10FA}"/>
              </a:ext>
            </a:extLst>
          </p:cNvPr>
          <p:cNvSpPr>
            <a:spLocks noGrp="1"/>
          </p:cNvSpPr>
          <p:nvPr>
            <p:ph type="sldNum" sz="quarter" idx="12"/>
          </p:nvPr>
        </p:nvSpPr>
        <p:spPr/>
        <p:txBody>
          <a:bodyPr/>
          <a:lstStyle/>
          <a:p>
            <a:fld id="{02456A73-CB17-B748-BD2A-A20F5DD59EC7}" type="slidenum">
              <a:rPr lang="en-US" smtClean="0"/>
              <a:pPr/>
              <a:t>3</a:t>
            </a:fld>
            <a:endParaRPr lang="en-US" dirty="0"/>
          </a:p>
        </p:txBody>
      </p:sp>
      <p:sp>
        <p:nvSpPr>
          <p:cNvPr id="5" name="Content Placeholder 2">
            <a:extLst>
              <a:ext uri="{FF2B5EF4-FFF2-40B4-BE49-F238E27FC236}">
                <a16:creationId xmlns:a16="http://schemas.microsoft.com/office/drawing/2014/main" id="{279B8B4B-2FAC-464D-BA99-F8900F3EA9B0}"/>
              </a:ext>
            </a:extLst>
          </p:cNvPr>
          <p:cNvSpPr>
            <a:spLocks noGrp="1"/>
          </p:cNvSpPr>
          <p:nvPr>
            <p:ph idx="1"/>
          </p:nvPr>
        </p:nvSpPr>
        <p:spPr>
          <a:xfrm>
            <a:off x="338138" y="1981200"/>
            <a:ext cx="7556500" cy="4144963"/>
          </a:xfrm>
        </p:spPr>
        <p:txBody>
          <a:bodyPr/>
          <a:lstStyle/>
          <a:p>
            <a:r>
              <a:rPr lang="en-US" dirty="0"/>
              <a:t>In general, you don’t.  Usually if suffices to use only one type or the other.</a:t>
            </a:r>
          </a:p>
          <a:p>
            <a:r>
              <a:rPr lang="en-US" dirty="0"/>
              <a:t>Some series are better fitted by AR terms.  Others are better fitted by MA terms (at a given level of differencing).</a:t>
            </a:r>
          </a:p>
          <a:p>
            <a:r>
              <a:rPr lang="en-US" dirty="0"/>
              <a:t>Note:</a:t>
            </a:r>
          </a:p>
          <a:p>
            <a:pPr lvl="1"/>
            <a:r>
              <a:rPr lang="en-US" dirty="0"/>
              <a:t>If the </a:t>
            </a:r>
            <a:r>
              <a:rPr lang="en-US" dirty="0" err="1"/>
              <a:t>stationarized</a:t>
            </a:r>
            <a:r>
              <a:rPr lang="en-US" dirty="0"/>
              <a:t> series has positive autocorrelation at lag 1, AR terms often work best.  If it has negative autocorrelation at lag 1, MA terms often work best.</a:t>
            </a:r>
          </a:p>
          <a:p>
            <a:pPr lvl="1"/>
            <a:r>
              <a:rPr lang="en-US" dirty="0"/>
              <a:t>An MA(1) term often works well to fine-tune the effect of differencing a series.</a:t>
            </a:r>
          </a:p>
        </p:txBody>
      </p:sp>
    </p:spTree>
    <p:extLst>
      <p:ext uri="{BB962C8B-B14F-4D97-AF65-F5344CB8AC3E}">
        <p14:creationId xmlns:p14="http://schemas.microsoft.com/office/powerpoint/2010/main" val="2085231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33379-AEB5-49EF-99E7-E0279119FFD4}"/>
              </a:ext>
            </a:extLst>
          </p:cNvPr>
          <p:cNvSpPr>
            <a:spLocks noGrp="1"/>
          </p:cNvSpPr>
          <p:nvPr>
            <p:ph type="title"/>
          </p:nvPr>
        </p:nvSpPr>
        <p:spPr/>
        <p:txBody>
          <a:bodyPr/>
          <a:lstStyle/>
          <a:p>
            <a:r>
              <a:rPr lang="en-US" dirty="0"/>
              <a:t>AR and MA “Signatures”</a:t>
            </a:r>
          </a:p>
        </p:txBody>
      </p:sp>
      <p:sp>
        <p:nvSpPr>
          <p:cNvPr id="4" name="Slide Number Placeholder 3">
            <a:extLst>
              <a:ext uri="{FF2B5EF4-FFF2-40B4-BE49-F238E27FC236}">
                <a16:creationId xmlns:a16="http://schemas.microsoft.com/office/drawing/2014/main" id="{B7D7EDC0-8B1B-4B66-B973-2262E88FB327}"/>
              </a:ext>
            </a:extLst>
          </p:cNvPr>
          <p:cNvSpPr>
            <a:spLocks noGrp="1"/>
          </p:cNvSpPr>
          <p:nvPr>
            <p:ph type="sldNum" sz="quarter" idx="12"/>
          </p:nvPr>
        </p:nvSpPr>
        <p:spPr/>
        <p:txBody>
          <a:bodyPr/>
          <a:lstStyle/>
          <a:p>
            <a:fld id="{02456A73-CB17-B748-BD2A-A20F5DD59EC7}" type="slidenum">
              <a:rPr lang="en-US" smtClean="0"/>
              <a:pPr/>
              <a:t>4</a:t>
            </a:fld>
            <a:endParaRPr lang="en-US" dirty="0"/>
          </a:p>
        </p:txBody>
      </p:sp>
      <p:sp>
        <p:nvSpPr>
          <p:cNvPr id="5" name="Content Placeholder 2">
            <a:extLst>
              <a:ext uri="{FF2B5EF4-FFF2-40B4-BE49-F238E27FC236}">
                <a16:creationId xmlns:a16="http://schemas.microsoft.com/office/drawing/2014/main" id="{49F1F0E4-209F-421D-B798-48B812DD9171}"/>
              </a:ext>
            </a:extLst>
          </p:cNvPr>
          <p:cNvSpPr>
            <a:spLocks noGrp="1"/>
          </p:cNvSpPr>
          <p:nvPr>
            <p:ph idx="1"/>
          </p:nvPr>
        </p:nvSpPr>
        <p:spPr/>
        <p:txBody>
          <a:bodyPr/>
          <a:lstStyle/>
          <a:p>
            <a:r>
              <a:rPr lang="en-US" dirty="0"/>
              <a:t>ACF that dies out gradually and PACF that cuts off sharply after a few lags  =&gt; AR signature</a:t>
            </a:r>
          </a:p>
          <a:p>
            <a:pPr lvl="1"/>
            <a:r>
              <a:rPr lang="en-US" dirty="0"/>
              <a:t>An AR series is usually positively autocorrelated at lag 1 (or even borderline nonstationary)</a:t>
            </a:r>
          </a:p>
          <a:p>
            <a:r>
              <a:rPr lang="en-US" dirty="0"/>
              <a:t>ACF that cuts off sharply after a few lags and PACF that dies out more gradually =&gt; MA signature</a:t>
            </a:r>
          </a:p>
          <a:p>
            <a:pPr lvl="1"/>
            <a:r>
              <a:rPr lang="en-US" dirty="0"/>
              <a:t>An MA series is usually negatively autocorrelated at lag 1</a:t>
            </a:r>
          </a:p>
        </p:txBody>
      </p:sp>
    </p:spTree>
    <p:extLst>
      <p:ext uri="{BB962C8B-B14F-4D97-AF65-F5344CB8AC3E}">
        <p14:creationId xmlns:p14="http://schemas.microsoft.com/office/powerpoint/2010/main" val="207060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E97F3-4BE6-4693-BA81-6B3B7853F65B}"/>
              </a:ext>
            </a:extLst>
          </p:cNvPr>
          <p:cNvSpPr>
            <a:spLocks noGrp="1"/>
          </p:cNvSpPr>
          <p:nvPr>
            <p:ph type="title"/>
          </p:nvPr>
        </p:nvSpPr>
        <p:spPr/>
        <p:txBody>
          <a:bodyPr/>
          <a:lstStyle/>
          <a:p>
            <a:r>
              <a:rPr lang="en-US" dirty="0"/>
              <a:t>Interpretation of AR Terms</a:t>
            </a:r>
          </a:p>
        </p:txBody>
      </p:sp>
      <p:sp>
        <p:nvSpPr>
          <p:cNvPr id="4" name="Slide Number Placeholder 3">
            <a:extLst>
              <a:ext uri="{FF2B5EF4-FFF2-40B4-BE49-F238E27FC236}">
                <a16:creationId xmlns:a16="http://schemas.microsoft.com/office/drawing/2014/main" id="{499A4CE4-28E5-45D4-8B91-2851ED0EED24}"/>
              </a:ext>
            </a:extLst>
          </p:cNvPr>
          <p:cNvSpPr>
            <a:spLocks noGrp="1"/>
          </p:cNvSpPr>
          <p:nvPr>
            <p:ph type="sldNum" sz="quarter" idx="12"/>
          </p:nvPr>
        </p:nvSpPr>
        <p:spPr/>
        <p:txBody>
          <a:bodyPr/>
          <a:lstStyle/>
          <a:p>
            <a:fld id="{02456A73-CB17-B748-BD2A-A20F5DD59EC7}" type="slidenum">
              <a:rPr lang="en-US" smtClean="0"/>
              <a:pPr/>
              <a:t>5</a:t>
            </a:fld>
            <a:endParaRPr lang="en-US" dirty="0"/>
          </a:p>
        </p:txBody>
      </p:sp>
      <p:sp>
        <p:nvSpPr>
          <p:cNvPr id="5" name="Content Placeholder 2">
            <a:extLst>
              <a:ext uri="{FF2B5EF4-FFF2-40B4-BE49-F238E27FC236}">
                <a16:creationId xmlns:a16="http://schemas.microsoft.com/office/drawing/2014/main" id="{F797BD0A-6F7D-4B6F-9EDA-D5B9977B8674}"/>
              </a:ext>
            </a:extLst>
          </p:cNvPr>
          <p:cNvSpPr>
            <a:spLocks noGrp="1"/>
          </p:cNvSpPr>
          <p:nvPr>
            <p:ph idx="1"/>
          </p:nvPr>
        </p:nvSpPr>
        <p:spPr/>
        <p:txBody>
          <a:bodyPr/>
          <a:lstStyle/>
          <a:p>
            <a:r>
              <a:rPr lang="en-US" dirty="0"/>
              <a:t>A series displays autoregressive (AR) behavior if it apparently feels a “restoring force” that tends to pull it back towards its mean.</a:t>
            </a:r>
          </a:p>
          <a:p>
            <a:pPr lvl="1"/>
            <a:r>
              <a:rPr lang="en-US" dirty="0"/>
              <a:t>In an AR(1) model, the AR(1) coefficient determines how fast the series tends to return to its mean.  If the coefficient is near zero, the series returns to its mean quickly; if the coefficient is near 1, the series returns to its mean slowly.</a:t>
            </a:r>
          </a:p>
          <a:p>
            <a:pPr lvl="1"/>
            <a:r>
              <a:rPr lang="en-US" dirty="0"/>
              <a:t>In a model with 2 or more AR coefficients, the sum of the coefficients determines the speed of mean reversion, and the series may also show an oscillatory pattern.</a:t>
            </a:r>
          </a:p>
        </p:txBody>
      </p:sp>
    </p:spTree>
    <p:extLst>
      <p:ext uri="{BB962C8B-B14F-4D97-AF65-F5344CB8AC3E}">
        <p14:creationId xmlns:p14="http://schemas.microsoft.com/office/powerpoint/2010/main" val="2039348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BBBCE-75E3-48B8-966D-5012E58A7F30}"/>
              </a:ext>
            </a:extLst>
          </p:cNvPr>
          <p:cNvSpPr>
            <a:spLocks noGrp="1"/>
          </p:cNvSpPr>
          <p:nvPr>
            <p:ph type="title"/>
          </p:nvPr>
        </p:nvSpPr>
        <p:spPr/>
        <p:txBody>
          <a:bodyPr/>
          <a:lstStyle/>
          <a:p>
            <a:r>
              <a:rPr lang="en-US" dirty="0"/>
              <a:t>Interpretation of MA Terms</a:t>
            </a:r>
          </a:p>
        </p:txBody>
      </p:sp>
      <p:sp>
        <p:nvSpPr>
          <p:cNvPr id="4" name="Slide Number Placeholder 3">
            <a:extLst>
              <a:ext uri="{FF2B5EF4-FFF2-40B4-BE49-F238E27FC236}">
                <a16:creationId xmlns:a16="http://schemas.microsoft.com/office/drawing/2014/main" id="{00332A1C-8CEB-493C-9BBD-E39E60B5A2D0}"/>
              </a:ext>
            </a:extLst>
          </p:cNvPr>
          <p:cNvSpPr>
            <a:spLocks noGrp="1"/>
          </p:cNvSpPr>
          <p:nvPr>
            <p:ph type="sldNum" sz="quarter" idx="12"/>
          </p:nvPr>
        </p:nvSpPr>
        <p:spPr/>
        <p:txBody>
          <a:bodyPr/>
          <a:lstStyle/>
          <a:p>
            <a:fld id="{02456A73-CB17-B748-BD2A-A20F5DD59EC7}" type="slidenum">
              <a:rPr lang="en-US" smtClean="0"/>
              <a:pPr/>
              <a:t>6</a:t>
            </a:fld>
            <a:endParaRPr lang="en-US" dirty="0"/>
          </a:p>
        </p:txBody>
      </p:sp>
      <p:sp>
        <p:nvSpPr>
          <p:cNvPr id="5" name="Content Placeholder 2">
            <a:extLst>
              <a:ext uri="{FF2B5EF4-FFF2-40B4-BE49-F238E27FC236}">
                <a16:creationId xmlns:a16="http://schemas.microsoft.com/office/drawing/2014/main" id="{7D6CA1BB-B1AE-4919-B96B-3C33532C63C3}"/>
              </a:ext>
            </a:extLst>
          </p:cNvPr>
          <p:cNvSpPr>
            <a:spLocks noGrp="1"/>
          </p:cNvSpPr>
          <p:nvPr>
            <p:ph idx="1"/>
          </p:nvPr>
        </p:nvSpPr>
        <p:spPr/>
        <p:txBody>
          <a:bodyPr/>
          <a:lstStyle/>
          <a:p>
            <a:r>
              <a:rPr lang="en-US" dirty="0"/>
              <a:t>A series displays moving-average (MA) behavior if it apparently undergoes random “shocks” whose effects are felt in two or more consecutive periods.</a:t>
            </a:r>
          </a:p>
          <a:p>
            <a:pPr lvl="1"/>
            <a:r>
              <a:rPr lang="en-US" dirty="0"/>
              <a:t>The MA(1) coefficient is the fraction of last period’s shock that is still felt in the current period.</a:t>
            </a:r>
          </a:p>
          <a:p>
            <a:pPr lvl="1"/>
            <a:r>
              <a:rPr lang="en-US" dirty="0"/>
              <a:t>The MA(2) coefficient, if any, is the fraction of the shock two periods ago that is still felt in the current period, and so on.</a:t>
            </a:r>
          </a:p>
        </p:txBody>
      </p:sp>
    </p:spTree>
    <p:extLst>
      <p:ext uri="{BB962C8B-B14F-4D97-AF65-F5344CB8AC3E}">
        <p14:creationId xmlns:p14="http://schemas.microsoft.com/office/powerpoint/2010/main" val="2336449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C6983-AB65-FF43-AFDE-08C84267074B}"/>
              </a:ext>
            </a:extLst>
          </p:cNvPr>
          <p:cNvSpPr>
            <a:spLocks noGrp="1"/>
          </p:cNvSpPr>
          <p:nvPr>
            <p:ph type="title"/>
          </p:nvPr>
        </p:nvSpPr>
        <p:spPr>
          <a:xfrm>
            <a:off x="215152" y="184374"/>
            <a:ext cx="7556313" cy="1116106"/>
          </a:xfrm>
        </p:spPr>
        <p:txBody>
          <a:bodyPr/>
          <a:lstStyle/>
          <a:p>
            <a:r>
              <a:rPr lang="en-US" dirty="0"/>
              <a:t>ARIMA Modeling Process</a:t>
            </a:r>
          </a:p>
        </p:txBody>
      </p:sp>
      <p:sp>
        <p:nvSpPr>
          <p:cNvPr id="3" name="Content Placeholder 2">
            <a:extLst>
              <a:ext uri="{FF2B5EF4-FFF2-40B4-BE49-F238E27FC236}">
                <a16:creationId xmlns:a16="http://schemas.microsoft.com/office/drawing/2014/main" id="{E6EE0373-B32D-286F-D029-7AB1649E6112}"/>
              </a:ext>
            </a:extLst>
          </p:cNvPr>
          <p:cNvSpPr>
            <a:spLocks noGrp="1"/>
          </p:cNvSpPr>
          <p:nvPr>
            <p:ph idx="1"/>
          </p:nvPr>
        </p:nvSpPr>
        <p:spPr>
          <a:xfrm>
            <a:off x="325121" y="1005840"/>
            <a:ext cx="8320406" cy="5527040"/>
          </a:xfrm>
        </p:spPr>
        <p:txBody>
          <a:bodyPr>
            <a:normAutofit fontScale="85000" lnSpcReduction="20000"/>
          </a:bodyPr>
          <a:lstStyle/>
          <a:p>
            <a:r>
              <a:rPr lang="en-US" dirty="0"/>
              <a:t>Prepare data (index, accumulate, impute missing values)</a:t>
            </a:r>
          </a:p>
          <a:p>
            <a:r>
              <a:rPr lang="en-US" dirty="0"/>
              <a:t>Create time plot of the data</a:t>
            </a:r>
          </a:p>
          <a:p>
            <a:r>
              <a:rPr lang="en-US" dirty="0"/>
              <a:t>Test for white noise</a:t>
            </a:r>
          </a:p>
          <a:p>
            <a:pPr lvl="1"/>
            <a:r>
              <a:rPr lang="en-US" dirty="0"/>
              <a:t>NOTE: If the series is white noise, you are done.  Forecast using the mean.</a:t>
            </a:r>
          </a:p>
          <a:p>
            <a:r>
              <a:rPr lang="en-US" dirty="0"/>
              <a:t>Plot the ACF and PACF – look for AR and MA signature patterns</a:t>
            </a:r>
          </a:p>
          <a:p>
            <a:r>
              <a:rPr lang="en-US" dirty="0"/>
              <a:t>Test for stationarity</a:t>
            </a:r>
          </a:p>
          <a:p>
            <a:pPr lvl="1"/>
            <a:r>
              <a:rPr lang="en-US" dirty="0"/>
              <a:t>If the series is not stationary, take the appropriate steps to make it stationary</a:t>
            </a:r>
          </a:p>
          <a:p>
            <a:r>
              <a:rPr lang="en-US" dirty="0"/>
              <a:t>Fit a preliminary model to the data</a:t>
            </a:r>
          </a:p>
          <a:p>
            <a:r>
              <a:rPr lang="en-US" dirty="0"/>
              <a:t>Assess the model:</a:t>
            </a:r>
          </a:p>
          <a:p>
            <a:pPr lvl="1"/>
            <a:r>
              <a:rPr lang="en-US" dirty="0"/>
              <a:t>Are the AR and/or MA terms significant?</a:t>
            </a:r>
          </a:p>
          <a:p>
            <a:pPr lvl="1"/>
            <a:r>
              <a:rPr lang="en-US" dirty="0"/>
              <a:t>Are the residuals white noise?</a:t>
            </a:r>
          </a:p>
          <a:p>
            <a:pPr lvl="1"/>
            <a:r>
              <a:rPr lang="en-US" dirty="0"/>
              <a:t>If Yes to both of those questions, you are done.  If not, update the values of p, d, and q and assess the revised model. </a:t>
            </a:r>
          </a:p>
          <a:p>
            <a:r>
              <a:rPr lang="en-US" dirty="0"/>
              <a:t>When all (or most) terms in the model are significant and the residuals are (close to) white noise, you are done.  The next step is to assess the forecast error and produce the forecast.</a:t>
            </a:r>
          </a:p>
        </p:txBody>
      </p:sp>
      <p:sp>
        <p:nvSpPr>
          <p:cNvPr id="4" name="Slide Number Placeholder 3">
            <a:extLst>
              <a:ext uri="{FF2B5EF4-FFF2-40B4-BE49-F238E27FC236}">
                <a16:creationId xmlns:a16="http://schemas.microsoft.com/office/drawing/2014/main" id="{E62D12BD-380C-82F2-C271-BACE4038CA1B}"/>
              </a:ext>
            </a:extLst>
          </p:cNvPr>
          <p:cNvSpPr>
            <a:spLocks noGrp="1"/>
          </p:cNvSpPr>
          <p:nvPr>
            <p:ph type="sldNum" sz="quarter" idx="12"/>
          </p:nvPr>
        </p:nvSpPr>
        <p:spPr/>
        <p:txBody>
          <a:bodyPr/>
          <a:lstStyle/>
          <a:p>
            <a:fld id="{02456A73-CB17-B748-BD2A-A20F5DD59EC7}" type="slidenum">
              <a:rPr lang="en-US" smtClean="0"/>
              <a:pPr/>
              <a:t>7</a:t>
            </a:fld>
            <a:endParaRPr lang="en-US" dirty="0"/>
          </a:p>
        </p:txBody>
      </p:sp>
    </p:spTree>
    <p:extLst>
      <p:ext uri="{BB962C8B-B14F-4D97-AF65-F5344CB8AC3E}">
        <p14:creationId xmlns:p14="http://schemas.microsoft.com/office/powerpoint/2010/main" val="3714654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9970E-44AA-21F8-22F5-5D72B6C60B7F}"/>
              </a:ext>
            </a:extLst>
          </p:cNvPr>
          <p:cNvSpPr>
            <a:spLocks noGrp="1"/>
          </p:cNvSpPr>
          <p:nvPr>
            <p:ph type="title"/>
          </p:nvPr>
        </p:nvSpPr>
        <p:spPr/>
        <p:txBody>
          <a:bodyPr/>
          <a:lstStyle/>
          <a:p>
            <a:r>
              <a:rPr lang="en-US" dirty="0"/>
              <a:t>Exercise</a:t>
            </a:r>
          </a:p>
        </p:txBody>
      </p:sp>
      <p:sp>
        <p:nvSpPr>
          <p:cNvPr id="3" name="Content Placeholder 2">
            <a:extLst>
              <a:ext uri="{FF2B5EF4-FFF2-40B4-BE49-F238E27FC236}">
                <a16:creationId xmlns:a16="http://schemas.microsoft.com/office/drawing/2014/main" id="{DB3C9429-68E6-B436-E7EB-2E33E6D1A277}"/>
              </a:ext>
            </a:extLst>
          </p:cNvPr>
          <p:cNvSpPr>
            <a:spLocks noGrp="1"/>
          </p:cNvSpPr>
          <p:nvPr>
            <p:ph idx="1"/>
          </p:nvPr>
        </p:nvSpPr>
        <p:spPr>
          <a:xfrm>
            <a:off x="498474" y="1981200"/>
            <a:ext cx="8066406" cy="4144963"/>
          </a:xfrm>
        </p:spPr>
        <p:txBody>
          <a:bodyPr/>
          <a:lstStyle/>
          <a:p>
            <a:pPr marL="0" indent="0">
              <a:buNone/>
            </a:pPr>
            <a:r>
              <a:rPr lang="en-US" dirty="0"/>
              <a:t>Using the code provided on Canvas as a starting point</a:t>
            </a:r>
          </a:p>
          <a:p>
            <a:r>
              <a:rPr lang="en-US" dirty="0"/>
              <a:t>Fit an ARIMA(1, 0, 0) model to the second series</a:t>
            </a:r>
          </a:p>
          <a:p>
            <a:pPr lvl="1"/>
            <a:r>
              <a:rPr lang="en-US" dirty="0"/>
              <a:t>Assess the model</a:t>
            </a:r>
          </a:p>
          <a:p>
            <a:r>
              <a:rPr lang="en-US" dirty="0"/>
              <a:t>Fit an ARIMA(2, 0, 0) model to the second series</a:t>
            </a:r>
          </a:p>
          <a:p>
            <a:pPr lvl="1"/>
            <a:r>
              <a:rPr lang="en-US" dirty="0"/>
              <a:t>Assess the model.  How does it compare to the ARIMA(1, 0, 0) model?</a:t>
            </a:r>
          </a:p>
          <a:p>
            <a:r>
              <a:rPr lang="en-US" dirty="0"/>
              <a:t>Using the same process, what model would you choose for series 3?  </a:t>
            </a:r>
            <a:r>
              <a:rPr lang="en-US"/>
              <a:t>Series 4?</a:t>
            </a:r>
            <a:endParaRPr lang="en-US" dirty="0"/>
          </a:p>
        </p:txBody>
      </p:sp>
      <p:sp>
        <p:nvSpPr>
          <p:cNvPr id="4" name="Slide Number Placeholder 3">
            <a:extLst>
              <a:ext uri="{FF2B5EF4-FFF2-40B4-BE49-F238E27FC236}">
                <a16:creationId xmlns:a16="http://schemas.microsoft.com/office/drawing/2014/main" id="{C2A57C5D-9302-D26C-1F6C-56EACE5813E9}"/>
              </a:ext>
            </a:extLst>
          </p:cNvPr>
          <p:cNvSpPr>
            <a:spLocks noGrp="1"/>
          </p:cNvSpPr>
          <p:nvPr>
            <p:ph type="sldNum" sz="quarter" idx="12"/>
          </p:nvPr>
        </p:nvSpPr>
        <p:spPr/>
        <p:txBody>
          <a:bodyPr/>
          <a:lstStyle/>
          <a:p>
            <a:fld id="{02456A73-CB17-B748-BD2A-A20F5DD59EC7}" type="slidenum">
              <a:rPr lang="en-US" smtClean="0"/>
              <a:pPr/>
              <a:t>8</a:t>
            </a:fld>
            <a:endParaRPr lang="en-US" dirty="0"/>
          </a:p>
        </p:txBody>
      </p:sp>
    </p:spTree>
    <p:extLst>
      <p:ext uri="{BB962C8B-B14F-4D97-AF65-F5344CB8AC3E}">
        <p14:creationId xmlns:p14="http://schemas.microsoft.com/office/powerpoint/2010/main" val="1479913314"/>
      </p:ext>
    </p:extLst>
  </p:cSld>
  <p:clrMapOvr>
    <a:masterClrMapping/>
  </p:clrMapOvr>
</p:sld>
</file>

<file path=ppt/theme/theme1.xml><?xml version="1.0" encoding="utf-8"?>
<a:theme xmlns:a="http://schemas.openxmlformats.org/drawingml/2006/main" name="Advantage WFU Gray">
  <a:themeElements>
    <a:clrScheme name="WFU Identity Advantage 1">
      <a:dk1>
        <a:srgbClr val="000000"/>
      </a:dk1>
      <a:lt1>
        <a:srgbClr val="FFFFFF"/>
      </a:lt1>
      <a:dk2>
        <a:srgbClr val="BEB9A6"/>
      </a:dk2>
      <a:lt2>
        <a:srgbClr val="FFFDE8"/>
      </a:lt2>
      <a:accent1>
        <a:srgbClr val="766A62"/>
      </a:accent1>
      <a:accent2>
        <a:srgbClr val="55517B"/>
      </a:accent2>
      <a:accent3>
        <a:srgbClr val="9E7E38"/>
      </a:accent3>
      <a:accent4>
        <a:srgbClr val="000000"/>
      </a:accent4>
      <a:accent5>
        <a:srgbClr val="557630"/>
      </a:accent5>
      <a:accent6>
        <a:srgbClr val="983222"/>
      </a:accent6>
      <a:hlink>
        <a:srgbClr val="033B80"/>
      </a:hlink>
      <a:folHlink>
        <a:srgbClr val="002657"/>
      </a:folHlink>
    </a:clrScheme>
    <a:fontScheme name="MtPnc Rockwell">
      <a:majorFont>
        <a:latin typeface="Rockwell"/>
        <a:ea typeface=""/>
        <a:cs typeface=""/>
      </a:majorFont>
      <a:minorFont>
        <a:latin typeface="Franklin Gothic Book"/>
        <a:ea typeface=""/>
        <a:cs typeface=""/>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31044</TotalTime>
  <Words>773</Words>
  <Application>Microsoft Office PowerPoint</Application>
  <PresentationFormat>On-screen Show (4:3)</PresentationFormat>
  <Paragraphs>57</Paragraphs>
  <Slides>8</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Arial</vt:lpstr>
      <vt:lpstr>Calibri</vt:lpstr>
      <vt:lpstr>Calibri Light</vt:lpstr>
      <vt:lpstr>Franklin Gothic Book</vt:lpstr>
      <vt:lpstr>Rockwell</vt:lpstr>
      <vt:lpstr>Wingdings</vt:lpstr>
      <vt:lpstr>Advantage WFU Gray</vt:lpstr>
      <vt:lpstr>Custom Design</vt:lpstr>
      <vt:lpstr>ARIMA Models (continued)</vt:lpstr>
      <vt:lpstr>Construction of ARIMA Models</vt:lpstr>
      <vt:lpstr>Do you need both AR and MA terms?</vt:lpstr>
      <vt:lpstr>AR and MA “Signatures”</vt:lpstr>
      <vt:lpstr>Interpretation of AR Terms</vt:lpstr>
      <vt:lpstr>Interpretation of MA Terms</vt:lpstr>
      <vt:lpstr>ARIMA Modeling Process</vt:lpstr>
      <vt:lpstr>Exercise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Looking Towards the Future of Business Education  at Wake Forest University</dc:title>
  <dc:creator>SGreen</dc:creator>
  <cp:lastModifiedBy>Tonya Balan</cp:lastModifiedBy>
  <cp:revision>1069</cp:revision>
  <cp:lastPrinted>2016-10-04T20:26:21Z</cp:lastPrinted>
  <dcterms:created xsi:type="dcterms:W3CDTF">2014-09-07T15:36:25Z</dcterms:created>
  <dcterms:modified xsi:type="dcterms:W3CDTF">2023-09-19T16:53:39Z</dcterms:modified>
</cp:coreProperties>
</file>